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491" r:id="rId5"/>
    <p:sldId id="257" r:id="rId6"/>
    <p:sldId id="490" r:id="rId7"/>
    <p:sldId id="499" r:id="rId8"/>
    <p:sldId id="500" r:id="rId9"/>
    <p:sldId id="259" r:id="rId10"/>
    <p:sldId id="482" r:id="rId11"/>
    <p:sldId id="492" r:id="rId12"/>
    <p:sldId id="298" r:id="rId13"/>
    <p:sldId id="262" r:id="rId14"/>
    <p:sldId id="270" r:id="rId15"/>
    <p:sldId id="295" r:id="rId16"/>
    <p:sldId id="269" r:id="rId17"/>
    <p:sldId id="493" r:id="rId18"/>
    <p:sldId id="1357" r:id="rId19"/>
    <p:sldId id="1359" r:id="rId20"/>
    <p:sldId id="494" r:id="rId21"/>
    <p:sldId id="495" r:id="rId22"/>
    <p:sldId id="496" r:id="rId23"/>
    <p:sldId id="1354" r:id="rId24"/>
    <p:sldId id="480" r:id="rId25"/>
    <p:sldId id="497" r:id="rId26"/>
    <p:sldId id="304" r:id="rId27"/>
    <p:sldId id="273" r:id="rId28"/>
    <p:sldId id="478" r:id="rId29"/>
    <p:sldId id="49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88" autoAdjust="0"/>
    <p:restoredTop sz="85226" autoAdjust="0"/>
  </p:normalViewPr>
  <p:slideViewPr>
    <p:cSldViewPr snapToGrid="0">
      <p:cViewPr varScale="1">
        <p:scale>
          <a:sx n="124" d="100"/>
          <a:sy n="124" d="100"/>
        </p:scale>
        <p:origin x="29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02410-0F37-48CC-9988-0F1F98FF33EE}" type="datetimeFigureOut">
              <a:rPr lang="en-AU" smtClean="0"/>
              <a:t>23/8/21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BCCE1-D9BF-4693-BB8F-8F028669CA9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91355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007662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hlinkClick r:id="rId3"/>
              </a:rPr>
              <a:t>https://www.ncbi.nlm.nih.gov/pmc/articles/PMC6007662/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9787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Credit: Charity Law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0712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Credit: Charity Law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3314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20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74971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Credit: Charity Law</a:t>
            </a:r>
          </a:p>
          <a:p>
            <a:endParaRPr lang="en-US" dirty="0"/>
          </a:p>
          <a:p>
            <a:r>
              <a:rPr lang="en-US" dirty="0"/>
              <a:t>Let</a:t>
            </a:r>
            <a:r>
              <a:rPr lang="en-US" baseline="0" dirty="0"/>
              <a:t> me show you what the mean-var dependence looks like 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A63DD-A1D2-C141-A2DB-88AF77BB563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3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Credit: Charity Law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23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757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24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87972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AU" dirty="0"/>
                  <a:t>Credit: Charity Law</a:t>
                </a:r>
              </a:p>
              <a:p>
                <a:endParaRPr lang="en-AU" sz="1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2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is the prior variance</a:t>
                </a:r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2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the observed variance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𝑠</a:t>
                </a:r>
                <a:r>
                  <a:rPr lang="en-US" sz="1200" b="0" i="0" baseline="30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1200" b="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dirty="0"/>
                  <a:t> is the prior variance</a:t>
                </a:r>
              </a:p>
              <a:p>
                <a:r>
                  <a:rPr lang="en-US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𝑠</a:t>
                </a:r>
                <a:r>
                  <a:rPr lang="en-US" sz="1200" b="0" i="0" baseline="30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1200" b="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𝑔</a:t>
                </a:r>
                <a:r>
                  <a:rPr lang="en-US" dirty="0"/>
                  <a:t> is the observed variance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3CD4C-FF6D-FC40-AB28-2B65577E4E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04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Credit: Charity Law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26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5885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Can be replaced by schematic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7937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Credit: Charity Law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0996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Open Rstudio</a:t>
            </a:r>
          </a:p>
          <a:p>
            <a:pPr marL="171450" indent="-171450">
              <a:buFontTx/>
              <a:buChar char="-"/>
            </a:pPr>
            <a:r>
              <a:rPr lang="en-AU" dirty="0"/>
              <a:t>Point out the four panes in Rstudio and mention what they are.</a:t>
            </a:r>
          </a:p>
          <a:p>
            <a:pPr marL="171450" indent="-171450">
              <a:buFontTx/>
              <a:buChar char="-"/>
            </a:pPr>
            <a:r>
              <a:rPr lang="en-AU" dirty="0"/>
              <a:t>File &gt; New File &gt; R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1496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Adapted from Charity’s slide.</a:t>
            </a:r>
          </a:p>
          <a:p>
            <a:endParaRPr lang="en-AU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distance between each pair of samples (columns) is the root-mean-square deviation (Euclidean distance) for the top </a:t>
            </a:r>
            <a:r>
              <a:rPr lang="en-US" dirty="0"/>
              <a:t>500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genes. Distances on the plot can be interpreted as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leading log2-fold-change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meaning the typical (root-mean-square) log2-fold-change between the samples for the genes that distinguish those samples.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2072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805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Credit: Charity Law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9281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</a:t>
            </a:r>
            <a:r>
              <a:rPr lang="el-G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</a:t>
            </a:r>
            <a:r>
              <a:rPr lang="el-GR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y-intercept, and </a:t>
            </a:r>
            <a:r>
              <a:rPr lang="el-G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</a:t>
            </a:r>
            <a:r>
              <a:rPr lang="el-GR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slope</a:t>
            </a:r>
            <a:endParaRPr lang="en-US" dirty="0"/>
          </a:p>
          <a:p>
            <a:r>
              <a:rPr lang="en-US" dirty="0"/>
              <a:t>CENTER: </a:t>
            </a:r>
            <a:r>
              <a:rPr lang="el-G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</a:t>
            </a:r>
            <a:r>
              <a:rPr lang="el-GR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mean expression for wildtype and </a:t>
            </a:r>
            <a:r>
              <a:rPr lang="el-G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</a:t>
            </a:r>
            <a:r>
              <a:rPr lang="el-GR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mean of mutant.</a:t>
            </a: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RIGHT: </a:t>
            </a:r>
            <a:r>
              <a:rPr lang="el-G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</a:t>
            </a:r>
            <a:r>
              <a:rPr lang="el-GR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mean expression for wildtype and </a:t>
            </a:r>
            <a:r>
              <a:rPr lang="el-G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</a:t>
            </a:r>
            <a:r>
              <a:rPr lang="el-GR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difference between mutant and wildtype.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6754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</a:t>
            </a:r>
            <a:r>
              <a:rPr lang="el-G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</a:t>
            </a:r>
            <a:r>
              <a:rPr lang="el-GR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y-intercept, and </a:t>
            </a:r>
            <a:r>
              <a:rPr lang="el-G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</a:t>
            </a:r>
            <a:r>
              <a:rPr lang="el-GR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slope</a:t>
            </a:r>
            <a:endParaRPr lang="en-US" dirty="0"/>
          </a:p>
          <a:p>
            <a:r>
              <a:rPr lang="en-US" dirty="0"/>
              <a:t>CENTER: </a:t>
            </a:r>
            <a:r>
              <a:rPr lang="el-G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</a:t>
            </a:r>
            <a:r>
              <a:rPr lang="el-GR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mean expression for wildtype and </a:t>
            </a:r>
            <a:r>
              <a:rPr lang="el-G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</a:t>
            </a:r>
            <a:r>
              <a:rPr lang="el-GR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mean of mutant.</a:t>
            </a: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RIGHT: </a:t>
            </a:r>
            <a:r>
              <a:rPr lang="el-G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</a:t>
            </a:r>
            <a:r>
              <a:rPr lang="el-GR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mean expression for wildtype and </a:t>
            </a:r>
            <a:r>
              <a:rPr lang="el-G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</a:t>
            </a:r>
            <a:r>
              <a:rPr lang="el-GR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difference between mutant and wildtype.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BCCE1-D9BF-4693-BB8F-8F028669CA94}" type="slidenum">
              <a:rPr lang="en-AU" smtClean="0"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13907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C767-F4AB-4649-9007-0339425FE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E217B-D591-45C6-97E1-2FD9FCBFA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E5038-5A39-4D6A-B77E-DE80F7B7A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23/8/21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B811E-D47B-47CC-8750-D71541F0C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17F64-19EA-4514-8E8B-4EDF59A9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735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99CB1-5043-4A88-97DF-98033466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A2DCF-2F01-4AAF-979C-E6CE7DCC8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3032-A16C-4AD8-8B87-74AF1EE8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23/8/21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6FEF7-848E-4351-A114-E1F98795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3C7DC-F3EB-442E-A1CE-D6118AC65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9087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AAAEA4-58E0-4325-AA75-7E28B868B1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FE65D7-3FB1-4F8D-AC34-7E89F45B1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B8DD7-8E1C-4663-853A-D1D07A46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23/8/21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7013A-07EE-47E6-99AF-9CF0F3A52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149F-0DF7-4EB9-A33B-7A0838FF0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212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CEF4-68FB-405B-8A27-6EBA12A1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91D80-6423-40BE-B650-40290FBE0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E14B0-30B8-4E2C-9B14-5C188F8B0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23/8/21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A08BE-B842-485A-9370-EB7B7CD3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26F57-D1B1-41A7-8ACA-85BCFF9C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302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4BC4B-F1FC-4CA6-B618-EA13E60E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A3C17-EE8B-4D51-BB08-F38FB5F65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A1A69-89C9-477A-8C90-D9A2AED9D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23/8/21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266C6-53D1-4EC1-9222-17A7F283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67474-6814-403E-AC13-22A71A516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7033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5B28-B5E1-40E7-A117-5D34721E2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3946-60FF-4FA8-AF90-2FAC3AB984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11F82-C1ED-4BF4-87CA-6BB336617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F2F2C-9B20-4D65-9799-7A664C17D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23/8/21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6A9D1-B126-4A55-B9F7-214F3D961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92BC2-713C-41FF-9534-E9393058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1625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91DCB-2E13-4A58-B54B-CA50365A5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F0AD-C922-43F2-837B-183AB4577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4F386-62D9-43DF-B70F-6E9E991DD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20D51-C3EB-407C-A795-5DEF96B694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C21FA8-A8D2-4B42-871E-7FB9F6885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FEF380-82A9-4B26-88F8-3A0C41BA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23/8/21</a:t>
            </a:fld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FEEA14-23F5-4409-ACF9-CA2FEB6AD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C71BF0-2B68-4F3F-A611-2F25E48FC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81754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CE99A-E80A-480C-BAFD-8E0431A9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3DE827-9465-4007-8FAC-541F2E6AA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23/8/21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65ABD-E895-49D4-96BA-6AFB04FF7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E8FD0-2281-4B47-83E8-4C5407AB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6786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E6060-AB46-4F7E-B393-941F0BC70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23/8/21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C3358-758A-465A-87E4-FA23EDDB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6DF4D-C667-4694-A6B0-96E3E8F3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0158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58AA-2E88-4919-BCEA-D61BF139E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2BFCE-B2C8-4E30-8A51-985E0E4D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BC233-F48E-4354-84EA-E7C820C40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47C6F-CABF-4F4F-8677-9D530B56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23/8/21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D7AD0-4D1A-44FE-81F5-EA77DA31E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F45A1-144F-460A-BBF2-85BD58937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314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58AB-BD95-4152-81B8-F470FFE05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E50EC-28A7-46C9-A2F0-0385D646BA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E787B-0C21-47C7-8436-9A73C9577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F1B9A-23FA-4924-82DD-59445E203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206C-ECC8-461B-813F-FEAA4F03BBFA}" type="datetimeFigureOut">
              <a:rPr lang="en-AU" smtClean="0"/>
              <a:t>23/8/21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78BE7-1C69-4233-9C49-D11C5FD2F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53616-14CA-42E9-8852-E78C487B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57195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C5ED25-6837-43C4-9AAB-5417BAD7E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0DE44-C3FF-4095-8B87-CFC6FFC5F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656F9-2085-45F7-ACE0-43C703931E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7206C-ECC8-461B-813F-FEAA4F03BBFA}" type="datetimeFigureOut">
              <a:rPr lang="en-AU" smtClean="0"/>
              <a:t>23/8/21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DD458-7614-4F7E-8D9A-66E2E5E5B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8FF43-AEC4-4A63-913F-15C73BB30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F8123-A9F4-442F-AF9F-6CC1E32B62F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7040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orkshop.bioc.cancerdatasci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app.orchestra.cancerdatasci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xueyidong.github.io/RNAseq123workshop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A0C1E6B0-1375-F74C-842B-6F6DF41FC531}"/>
              </a:ext>
            </a:extLst>
          </p:cNvPr>
          <p:cNvSpPr txBox="1">
            <a:spLocks/>
          </p:cNvSpPr>
          <p:nvPr/>
        </p:nvSpPr>
        <p:spPr>
          <a:xfrm>
            <a:off x="6478049" y="4995937"/>
            <a:ext cx="4926411" cy="1509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chemeClr val="bg1"/>
                </a:solidFill>
              </a:rPr>
              <a:t>WEHI Masterclass 2021 </a:t>
            </a:r>
          </a:p>
          <a:p>
            <a:r>
              <a:rPr lang="en-US" altLang="zh-CN" sz="1800">
                <a:solidFill>
                  <a:schemeClr val="bg1"/>
                </a:solidFill>
              </a:rPr>
              <a:t>24 Aug 2021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altLang="zh-CN" sz="1800" dirty="0">
                <a:solidFill>
                  <a:schemeClr val="bg1"/>
                </a:solidFill>
              </a:rPr>
              <a:t>Instructor:</a:t>
            </a:r>
            <a:r>
              <a:rPr lang="zh-CN" altLang="en-US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Xueyi</a:t>
            </a:r>
            <a:r>
              <a:rPr lang="en-US" altLang="zh-CN" sz="1800" dirty="0">
                <a:solidFill>
                  <a:schemeClr val="bg1"/>
                </a:solidFill>
              </a:rPr>
              <a:t> Dong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615F50-123C-8643-9E18-28C1CD7BE171}"/>
              </a:ext>
            </a:extLst>
          </p:cNvPr>
          <p:cNvSpPr txBox="1"/>
          <p:nvPr/>
        </p:nvSpPr>
        <p:spPr>
          <a:xfrm>
            <a:off x="728134" y="57257"/>
            <a:ext cx="10676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ja-JP" sz="40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RNA-seq analysis is easy as 1-2-3 with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99DEF-592D-0A46-BCA9-C14E7A56C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978"/>
            <a:ext cx="12192000" cy="45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77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A162C-03A0-4A02-A080-06016E81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About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D8472-8CD2-4391-B45D-6198036E8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3076" cy="4351338"/>
          </a:xfrm>
        </p:spPr>
        <p:txBody>
          <a:bodyPr/>
          <a:lstStyle/>
          <a:p>
            <a:r>
              <a:rPr lang="en-AU" dirty="0"/>
              <a:t>Sheridan </a:t>
            </a:r>
            <a:r>
              <a:rPr lang="en-AU" i="1" dirty="0"/>
              <a:t>et al.</a:t>
            </a:r>
            <a:r>
              <a:rPr lang="en-AU" dirty="0"/>
              <a:t> (2015)</a:t>
            </a:r>
          </a:p>
          <a:p>
            <a:r>
              <a:rPr lang="en-AU" dirty="0"/>
              <a:t>Mouse mammary glands samples from </a:t>
            </a:r>
            <a:r>
              <a:rPr lang="en-AU" dirty="0">
                <a:solidFill>
                  <a:srgbClr val="CC0099"/>
                </a:solidFill>
              </a:rPr>
              <a:t>3 cell populations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Basal </a:t>
            </a:r>
            <a:r>
              <a:rPr lang="en-AU" dirty="0">
                <a:solidFill>
                  <a:srgbClr val="00B0F0"/>
                </a:solidFill>
              </a:rPr>
              <a:t> 3 replicates</a:t>
            </a:r>
          </a:p>
          <a:p>
            <a:pPr lvl="1"/>
            <a:r>
              <a:rPr lang="en-AU" dirty="0"/>
              <a:t>Luminal progenitor (LP) </a:t>
            </a:r>
            <a:r>
              <a:rPr lang="en-AU" dirty="0">
                <a:solidFill>
                  <a:srgbClr val="00B0F0"/>
                </a:solidFill>
              </a:rPr>
              <a:t> 3 replicates</a:t>
            </a:r>
          </a:p>
          <a:p>
            <a:pPr lvl="1"/>
            <a:r>
              <a:rPr lang="en-AU" dirty="0"/>
              <a:t>Mature luminal (ML)</a:t>
            </a:r>
            <a:r>
              <a:rPr lang="en-AU" dirty="0">
                <a:solidFill>
                  <a:srgbClr val="00B0F0"/>
                </a:solidFill>
              </a:rPr>
              <a:t>  3 replicates</a:t>
            </a:r>
          </a:p>
          <a:p>
            <a:r>
              <a:rPr lang="en-AU" dirty="0"/>
              <a:t>Want to </a:t>
            </a:r>
            <a:r>
              <a:rPr lang="en-AU" dirty="0">
                <a:solidFill>
                  <a:srgbClr val="00B050"/>
                </a:solidFill>
              </a:rPr>
              <a:t>compare gene expression levels </a:t>
            </a:r>
            <a:r>
              <a:rPr lang="en-AU" dirty="0"/>
              <a:t>between cell populations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908F9-CB61-429F-8FBA-C696F196B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096" y="1392977"/>
            <a:ext cx="4994564" cy="417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2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29E6-D6FF-4420-94D2-0670C260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Getting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D9753-B393-4407-8533-46D9E6E0B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AU" dirty="0"/>
              <a:t>[Demo in R]</a:t>
            </a:r>
          </a:p>
        </p:txBody>
      </p:sp>
    </p:spTree>
    <p:extLst>
      <p:ext uri="{BB962C8B-B14F-4D97-AF65-F5344CB8AC3E}">
        <p14:creationId xmlns:p14="http://schemas.microsoft.com/office/powerpoint/2010/main" val="2077398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2FF66-80E1-41A7-96A5-2150DAE3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visualisation: MDS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F7277-979A-4D9A-B97A-86D8176CB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MDS plot = Multidimensional scaling plot</a:t>
            </a:r>
          </a:p>
          <a:p>
            <a:r>
              <a:rPr lang="en-US" dirty="0"/>
              <a:t>Fold change = ratio between two values</a:t>
            </a:r>
          </a:p>
          <a:p>
            <a:r>
              <a:rPr lang="en-US" dirty="0"/>
              <a:t>Looks at where the greatest sources of variation in the data come from </a:t>
            </a:r>
          </a:p>
          <a:p>
            <a:r>
              <a:rPr lang="en-US" dirty="0">
                <a:solidFill>
                  <a:srgbClr val="3366FF"/>
                </a:solidFill>
              </a:rPr>
              <a:t>Distances represents the typical log2-fold change </a:t>
            </a:r>
            <a:r>
              <a:rPr lang="en-US" dirty="0"/>
              <a:t>observed between each pair of samples </a:t>
            </a:r>
          </a:p>
          <a:p>
            <a:pPr lvl="1"/>
            <a:r>
              <a:rPr lang="en-US" dirty="0"/>
              <a:t>e.g. 6 units apart = 2^6 = 64-fold difference</a:t>
            </a:r>
          </a:p>
          <a:p>
            <a:r>
              <a:rPr lang="en-US" dirty="0">
                <a:solidFill>
                  <a:schemeClr val="accent2"/>
                </a:solidFill>
              </a:rPr>
              <a:t>Unsupervised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clustering </a:t>
            </a:r>
            <a:r>
              <a:rPr lang="en-US" dirty="0"/>
              <a:t>– separation based on data, no prior knowledge of experimental design.</a:t>
            </a:r>
          </a:p>
          <a:p>
            <a:pPr lvl="1"/>
            <a:r>
              <a:rPr lang="en-US" dirty="0"/>
              <a:t>Useful for an overview of the data. Do samples separate by experimental groups?</a:t>
            </a:r>
          </a:p>
          <a:p>
            <a:pPr lvl="1"/>
            <a:r>
              <a:rPr lang="en-US" dirty="0"/>
              <a:t>Quality control</a:t>
            </a:r>
          </a:p>
          <a:p>
            <a:pPr lvl="1"/>
            <a:r>
              <a:rPr lang="en-US" dirty="0"/>
              <a:t>Outliers?</a:t>
            </a:r>
          </a:p>
          <a:p>
            <a:endParaRPr lang="en-AU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4247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C829-D0AB-46B7-B865-89162EC25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Differential expression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3DF3C-131E-4209-9F93-EDC06A418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6090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limma and linear 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078" y="1600200"/>
            <a:ext cx="5068470" cy="4959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FF"/>
                </a:solidFill>
              </a:rPr>
              <a:t>li</a:t>
            </a:r>
            <a:r>
              <a:rPr lang="en-US" b="1" dirty="0"/>
              <a:t>near </a:t>
            </a:r>
            <a:r>
              <a:rPr lang="en-US" b="1" dirty="0">
                <a:solidFill>
                  <a:srgbClr val="FF00FF"/>
                </a:solidFill>
              </a:rPr>
              <a:t>m</a:t>
            </a:r>
            <a:r>
              <a:rPr lang="en-US" b="1" dirty="0"/>
              <a:t>odelling for </a:t>
            </a:r>
            <a:r>
              <a:rPr lang="en-US" b="1" dirty="0">
                <a:solidFill>
                  <a:srgbClr val="FF00FF"/>
                </a:solidFill>
              </a:rPr>
              <a:t>m</a:t>
            </a:r>
            <a:r>
              <a:rPr lang="en-US" b="1" dirty="0"/>
              <a:t>icro</a:t>
            </a:r>
            <a:r>
              <a:rPr lang="en-US" b="1" dirty="0">
                <a:solidFill>
                  <a:srgbClr val="FF00FF"/>
                </a:solidFill>
              </a:rPr>
              <a:t>a</a:t>
            </a:r>
            <a:r>
              <a:rPr lang="en-US" b="1" dirty="0"/>
              <a:t>rrays (and RNAseq)</a:t>
            </a:r>
          </a:p>
          <a:p>
            <a:r>
              <a:rPr lang="en-US" dirty="0"/>
              <a:t>Effects are estimated for parameters specified by the </a:t>
            </a:r>
            <a:r>
              <a:rPr lang="en-US" dirty="0">
                <a:solidFill>
                  <a:schemeClr val="accent6"/>
                </a:solidFill>
              </a:rPr>
              <a:t>design matrix</a:t>
            </a:r>
            <a:r>
              <a:rPr lang="en-US" dirty="0"/>
              <a:t> e.g. </a:t>
            </a:r>
            <a:r>
              <a:rPr lang="en-US" dirty="0">
                <a:solidFill>
                  <a:srgbClr val="FF0000"/>
                </a:solidFill>
              </a:rPr>
              <a:t>Condition1</a:t>
            </a:r>
            <a:r>
              <a:rPr lang="en-US" dirty="0"/>
              <a:t> and </a:t>
            </a:r>
            <a:r>
              <a:rPr lang="en-US" dirty="0">
                <a:solidFill>
                  <a:srgbClr val="008000"/>
                </a:solidFill>
              </a:rPr>
              <a:t>Condition2</a:t>
            </a:r>
          </a:p>
          <a:p>
            <a:r>
              <a:rPr lang="en-US" dirty="0"/>
              <a:t>The expressions of each gene is different but, the </a:t>
            </a:r>
            <a:r>
              <a:rPr lang="en-US" dirty="0">
                <a:solidFill>
                  <a:srgbClr val="8000FF"/>
                </a:solidFill>
              </a:rPr>
              <a:t>same model is fitted</a:t>
            </a:r>
            <a:r>
              <a:rPr lang="en-US" dirty="0"/>
              <a:t> to tens of thousands of genes simultaneously.</a:t>
            </a:r>
          </a:p>
        </p:txBody>
      </p:sp>
      <p:pic>
        <p:nvPicPr>
          <p:cNvPr id="5" name="Picture 4" descr="linearmod_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909" y="1600201"/>
            <a:ext cx="4664452" cy="466445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985156" y="4717383"/>
            <a:ext cx="13955" cy="851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239999" y="3348497"/>
            <a:ext cx="13954" cy="2220248"/>
          </a:xfrm>
          <a:prstGeom prst="straightConnector1">
            <a:avLst/>
          </a:prstGeom>
          <a:ln w="41275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99111" y="5035161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53954" y="4001237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8000"/>
                </a:solidFill>
              </a:rPr>
              <a:t>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49755" y="1678851"/>
            <a:ext cx="275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expression of Gene X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F387250-A0EB-7B46-8A59-E36CD63F8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135" y="107156"/>
            <a:ext cx="15748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7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704A08-5BF1-E047-8217-E512BA82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models</a:t>
            </a:r>
            <a:endParaRPr lang="en-US" dirty="0"/>
          </a:p>
        </p:txBody>
      </p:sp>
      <p:pic>
        <p:nvPicPr>
          <p:cNvPr id="6" name="Figure" descr="figure.img">
            <a:extLst>
              <a:ext uri="{FF2B5EF4-FFF2-40B4-BE49-F238E27FC236}">
                <a16:creationId xmlns:a16="http://schemas.microsoft.com/office/drawing/2014/main" id="{C8DB70BB-E417-8E45-95D3-197C7CD4A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2161178" y="1587168"/>
            <a:ext cx="6822972" cy="41678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A457F-ADC2-7D46-9CAB-A75E1A301B13}"/>
              </a:ext>
            </a:extLst>
          </p:cNvPr>
          <p:cNvSpPr txBox="1"/>
          <p:nvPr/>
        </p:nvSpPr>
        <p:spPr>
          <a:xfrm>
            <a:off x="194094" y="2976113"/>
            <a:ext cx="125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parameters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F81F28B-0AD3-D84C-B457-E2D93472FB0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449238" y="2803585"/>
            <a:ext cx="1768415" cy="35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673BB4-B989-D245-BA5C-739289D2394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449238" y="2803585"/>
            <a:ext cx="2135955" cy="35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E50DC4C-4E09-AA44-A7EF-3FA96099FE82}"/>
              </a:ext>
            </a:extLst>
          </p:cNvPr>
          <p:cNvSpPr txBox="1"/>
          <p:nvPr/>
        </p:nvSpPr>
        <p:spPr>
          <a:xfrm>
            <a:off x="880613" y="6568953"/>
            <a:ext cx="10430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Law CW et al. A guide to creating design matrices for gene expression experiments [version 1]. F1000Research 2020, 9:1444 (</a:t>
            </a:r>
            <a:r>
              <a:rPr lang="en-AU" sz="1200" dirty="0" err="1"/>
              <a:t>doi</a:t>
            </a:r>
            <a:r>
              <a:rPr lang="en-AU" sz="1200" dirty="0"/>
              <a:t>: 10.12688/f1000research.27893.1)</a:t>
            </a:r>
          </a:p>
          <a:p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461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035"/>
    </mc:Choice>
    <mc:Fallback xmlns="">
      <p:transition spd="slow" advTm="211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704A08-5BF1-E047-8217-E512BA82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Accounting for factors that are not of interest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50DC4C-4E09-AA44-A7EF-3FA96099FE82}"/>
              </a:ext>
            </a:extLst>
          </p:cNvPr>
          <p:cNvSpPr txBox="1"/>
          <p:nvPr/>
        </p:nvSpPr>
        <p:spPr>
          <a:xfrm>
            <a:off x="880613" y="6568953"/>
            <a:ext cx="10430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Law CW et al. A guide to creating design matrices for gene expression experiments [version 1]. F1000Research 2020, 9:1444 (</a:t>
            </a:r>
            <a:r>
              <a:rPr lang="en-AU" sz="1200" dirty="0" err="1"/>
              <a:t>doi</a:t>
            </a:r>
            <a:r>
              <a:rPr lang="en-AU" sz="1200" dirty="0"/>
              <a:t>: 10.12688/f1000research.27893.1)</a:t>
            </a:r>
          </a:p>
          <a:p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BBE951-1AB2-B34A-A20A-8C57BC34FB59}"/>
              </a:ext>
            </a:extLst>
          </p:cNvPr>
          <p:cNvSpPr txBox="1"/>
          <p:nvPr/>
        </p:nvSpPr>
        <p:spPr>
          <a:xfrm>
            <a:off x="838199" y="2385039"/>
            <a:ext cx="5654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r>
              <a:rPr lang="en-AU" dirty="0"/>
              <a:t>expression=</a:t>
            </a:r>
            <a:r>
              <a:rPr lang="el-GR" dirty="0"/>
              <a:t>β</a:t>
            </a:r>
            <a:r>
              <a:rPr lang="el-GR" baseline="-25000" dirty="0"/>
              <a:t>1</a:t>
            </a:r>
            <a:r>
              <a:rPr lang="en-AU" dirty="0"/>
              <a:t>wildtype+</a:t>
            </a:r>
            <a:r>
              <a:rPr lang="el-GR" dirty="0"/>
              <a:t>β</a:t>
            </a:r>
            <a:r>
              <a:rPr lang="el-GR" baseline="-25000" dirty="0"/>
              <a:t>2</a:t>
            </a:r>
            <a:r>
              <a:rPr lang="en-AU" dirty="0"/>
              <a:t>mutant+</a:t>
            </a:r>
            <a:r>
              <a:rPr lang="el-GR" dirty="0"/>
              <a:t> β</a:t>
            </a:r>
            <a:r>
              <a:rPr lang="en-AU" baseline="-25000" dirty="0"/>
              <a:t>3</a:t>
            </a:r>
            <a:r>
              <a:rPr lang="en-AU" dirty="0"/>
              <a:t>batch2</a:t>
            </a:r>
            <a:br>
              <a:rPr lang="en-AU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A574AD-9960-9D42-A9A2-07AE8DB3F9F0}"/>
              </a:ext>
            </a:extLst>
          </p:cNvPr>
          <p:cNvSpPr txBox="1"/>
          <p:nvPr/>
        </p:nvSpPr>
        <p:spPr>
          <a:xfrm>
            <a:off x="838200" y="1585372"/>
            <a:ext cx="10263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E.g. samples from two groups (wildtype, mutant) are sequenced in two batches (batch1 and batch2)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DCE472-1534-664E-8020-5F9A7B9A76A9}"/>
              </a:ext>
            </a:extLst>
          </p:cNvPr>
          <p:cNvSpPr txBox="1"/>
          <p:nvPr/>
        </p:nvSpPr>
        <p:spPr>
          <a:xfrm>
            <a:off x="838199" y="3296035"/>
            <a:ext cx="5654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or</a:t>
            </a:r>
          </a:p>
          <a:p>
            <a:endParaRPr lang="en-AU" dirty="0"/>
          </a:p>
          <a:p>
            <a:r>
              <a:rPr lang="en-AU" dirty="0"/>
              <a:t>expression=</a:t>
            </a:r>
            <a:r>
              <a:rPr lang="el-GR" dirty="0"/>
              <a:t>β</a:t>
            </a:r>
            <a:r>
              <a:rPr lang="el-GR" baseline="-25000" dirty="0"/>
              <a:t>1</a:t>
            </a:r>
            <a:r>
              <a:rPr lang="en-AU" dirty="0"/>
              <a:t>+</a:t>
            </a:r>
            <a:r>
              <a:rPr lang="el-GR" dirty="0"/>
              <a:t>β</a:t>
            </a:r>
            <a:r>
              <a:rPr lang="el-GR" baseline="-25000" dirty="0"/>
              <a:t>2</a:t>
            </a:r>
            <a:r>
              <a:rPr lang="en-AU" dirty="0"/>
              <a:t>mutant+</a:t>
            </a:r>
            <a:r>
              <a:rPr lang="el-GR" dirty="0"/>
              <a:t> β</a:t>
            </a:r>
            <a:r>
              <a:rPr lang="en-AU" baseline="-25000" dirty="0"/>
              <a:t>3</a:t>
            </a:r>
            <a:r>
              <a:rPr lang="en-AU" dirty="0"/>
              <a:t>batch2</a:t>
            </a:r>
            <a:br>
              <a:rPr lang="en-AU" dirty="0"/>
            </a:b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41501C-82A5-8D4F-83C1-02D9F3DCC67D}"/>
              </a:ext>
            </a:extLst>
          </p:cNvPr>
          <p:cNvSpPr txBox="1"/>
          <p:nvPr/>
        </p:nvSpPr>
        <p:spPr>
          <a:xfrm>
            <a:off x="838200" y="4635602"/>
            <a:ext cx="5950790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Quiz: </a:t>
            </a:r>
            <a:r>
              <a:rPr lang="en-US" sz="2000" dirty="0"/>
              <a:t>write out an appropriate model for our dataset :</a:t>
            </a:r>
          </a:p>
          <a:p>
            <a:r>
              <a:rPr lang="en-US" sz="2000" dirty="0"/>
              <a:t>3 cell populations: </a:t>
            </a:r>
            <a:r>
              <a:rPr lang="en-US" sz="2000" dirty="0">
                <a:solidFill>
                  <a:schemeClr val="accent1"/>
                </a:solidFill>
              </a:rPr>
              <a:t>Basal, LP, ML</a:t>
            </a:r>
          </a:p>
          <a:p>
            <a:r>
              <a:rPr lang="en-US" sz="2000" dirty="0"/>
              <a:t>sequenced in 3 lanes: </a:t>
            </a:r>
            <a:r>
              <a:rPr lang="en-US" sz="2000" dirty="0">
                <a:solidFill>
                  <a:schemeClr val="accent1"/>
                </a:solidFill>
              </a:rPr>
              <a:t>lane004, lane006, lane008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3698A5-A4E2-5044-B5DB-973259508F7F}"/>
              </a:ext>
            </a:extLst>
          </p:cNvPr>
          <p:cNvSpPr txBox="1"/>
          <p:nvPr/>
        </p:nvSpPr>
        <p:spPr>
          <a:xfrm>
            <a:off x="838199" y="5746546"/>
            <a:ext cx="595079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expression=</a:t>
            </a:r>
            <a:r>
              <a:rPr lang="el-GR" dirty="0"/>
              <a:t>β</a:t>
            </a:r>
            <a:r>
              <a:rPr lang="el-GR" baseline="-25000" dirty="0"/>
              <a:t>1</a:t>
            </a:r>
            <a:r>
              <a:rPr lang="en-AU" dirty="0"/>
              <a:t>Basal+</a:t>
            </a:r>
            <a:r>
              <a:rPr lang="el-GR" dirty="0"/>
              <a:t>β</a:t>
            </a:r>
            <a:r>
              <a:rPr lang="el-GR" baseline="-25000" dirty="0"/>
              <a:t>2</a:t>
            </a:r>
            <a:r>
              <a:rPr lang="en-AU" dirty="0"/>
              <a:t>LP+</a:t>
            </a:r>
            <a:r>
              <a:rPr lang="el-GR" dirty="0"/>
              <a:t> β</a:t>
            </a:r>
            <a:r>
              <a:rPr lang="en-AU" baseline="-25000" dirty="0"/>
              <a:t>3</a:t>
            </a:r>
            <a:r>
              <a:rPr lang="en-AU" dirty="0"/>
              <a:t>ML+</a:t>
            </a:r>
            <a:r>
              <a:rPr lang="el-GR" dirty="0"/>
              <a:t>β</a:t>
            </a:r>
            <a:r>
              <a:rPr lang="en-AU" baseline="-25000" dirty="0"/>
              <a:t>4</a:t>
            </a:r>
            <a:r>
              <a:rPr lang="en-AU" dirty="0"/>
              <a:t>lane006+</a:t>
            </a:r>
            <a:r>
              <a:rPr lang="el-GR" dirty="0"/>
              <a:t> β</a:t>
            </a:r>
            <a:r>
              <a:rPr lang="en-AU" baseline="-25000" dirty="0"/>
              <a:t>5</a:t>
            </a:r>
            <a:r>
              <a:rPr lang="en-AU" dirty="0"/>
              <a:t>lane008</a:t>
            </a:r>
          </a:p>
          <a:p>
            <a:r>
              <a:rPr lang="en-AU" dirty="0"/>
              <a:t>or expression=</a:t>
            </a:r>
            <a:r>
              <a:rPr lang="el-GR" dirty="0"/>
              <a:t>β</a:t>
            </a:r>
            <a:r>
              <a:rPr lang="el-GR" baseline="-25000" dirty="0"/>
              <a:t>1</a:t>
            </a:r>
            <a:r>
              <a:rPr lang="en-AU" dirty="0"/>
              <a:t>+</a:t>
            </a:r>
            <a:r>
              <a:rPr lang="el-GR" dirty="0"/>
              <a:t>β</a:t>
            </a:r>
            <a:r>
              <a:rPr lang="el-GR" baseline="-25000" dirty="0"/>
              <a:t>2</a:t>
            </a:r>
            <a:r>
              <a:rPr lang="en-AU" dirty="0"/>
              <a:t>LP+</a:t>
            </a:r>
            <a:r>
              <a:rPr lang="el-GR" dirty="0"/>
              <a:t> β</a:t>
            </a:r>
            <a:r>
              <a:rPr lang="en-AU" baseline="-25000" dirty="0"/>
              <a:t>3</a:t>
            </a:r>
            <a:r>
              <a:rPr lang="en-AU" dirty="0"/>
              <a:t>ML+</a:t>
            </a:r>
            <a:r>
              <a:rPr lang="el-GR" dirty="0"/>
              <a:t>β</a:t>
            </a:r>
            <a:r>
              <a:rPr lang="en-AU" baseline="-25000" dirty="0"/>
              <a:t>4</a:t>
            </a:r>
            <a:r>
              <a:rPr lang="en-AU" dirty="0"/>
              <a:t>lane006+</a:t>
            </a:r>
            <a:r>
              <a:rPr lang="el-GR" dirty="0"/>
              <a:t> β</a:t>
            </a:r>
            <a:r>
              <a:rPr lang="en-AU" baseline="-25000" dirty="0"/>
              <a:t>5</a:t>
            </a:r>
            <a:r>
              <a:rPr lang="en-AU" dirty="0"/>
              <a:t>lane008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17CB98-5A6D-224E-8492-68F831E5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361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801"/>
    </mc:Choice>
    <mc:Fallback xmlns="">
      <p:transition spd="slow" advTm="195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13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7A00-DDF3-4A0A-AC66-97E9CAF2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limma and linear modelling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7C9EA-E414-408C-8762-B864BAE94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AU" dirty="0"/>
              <a:t>The </a:t>
            </a:r>
            <a:r>
              <a:rPr lang="en-US" dirty="0">
                <a:solidFill>
                  <a:schemeClr val="accent6"/>
                </a:solidFill>
              </a:rPr>
              <a:t>design matrix</a:t>
            </a:r>
            <a:r>
              <a:rPr lang="en-US" dirty="0"/>
              <a:t> </a:t>
            </a:r>
            <a:r>
              <a:rPr lang="en-AU" dirty="0"/>
              <a:t>is used to specify independent variables that have an influence on gene expression </a:t>
            </a:r>
          </a:p>
          <a:p>
            <a:pPr lvl="1"/>
            <a:r>
              <a:rPr lang="en-AU" dirty="0"/>
              <a:t>e.g. experimental group, batch effects</a:t>
            </a:r>
          </a:p>
          <a:p>
            <a:r>
              <a:rPr lang="en-AU" dirty="0"/>
              <a:t>Design matrix can be specified </a:t>
            </a:r>
            <a:r>
              <a:rPr lang="en-AU" dirty="0">
                <a:solidFill>
                  <a:srgbClr val="CC0099"/>
                </a:solidFill>
              </a:rPr>
              <a:t>with</a:t>
            </a:r>
            <a:r>
              <a:rPr lang="en-AU" dirty="0"/>
              <a:t> or </a:t>
            </a:r>
            <a:r>
              <a:rPr lang="en-AU" dirty="0">
                <a:solidFill>
                  <a:srgbClr val="FF0000"/>
                </a:solidFill>
              </a:rPr>
              <a:t>without</a:t>
            </a:r>
            <a:r>
              <a:rPr lang="en-AU" dirty="0"/>
              <a:t> intercept</a:t>
            </a:r>
          </a:p>
          <a:p>
            <a:pPr lvl="1"/>
            <a:r>
              <a:rPr lang="en-AU" dirty="0"/>
              <a:t>Will focus on </a:t>
            </a:r>
            <a:r>
              <a:rPr lang="en-AU" dirty="0">
                <a:solidFill>
                  <a:srgbClr val="FF0000"/>
                </a:solidFill>
              </a:rPr>
              <a:t>intercept-free </a:t>
            </a:r>
            <a:r>
              <a:rPr lang="en-AU" dirty="0"/>
              <a:t>design matrix here</a:t>
            </a:r>
          </a:p>
          <a:p>
            <a:pPr lvl="1"/>
            <a:r>
              <a:rPr lang="en-AU" dirty="0"/>
              <a:t>Examples on various design matrices are available in the limma users guide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006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limma and linear 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00200"/>
            <a:ext cx="5165349" cy="495947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Contrasts </a:t>
            </a:r>
            <a:r>
              <a:rPr lang="en-US" dirty="0"/>
              <a:t>are used to find differences between the effects.</a:t>
            </a:r>
          </a:p>
          <a:p>
            <a:r>
              <a:rPr lang="en-US" dirty="0">
                <a:solidFill>
                  <a:schemeClr val="bg1"/>
                </a:solidFill>
              </a:rPr>
              <a:t>The variability in the observations determines whether the difference is considered “significant” or not (?p-value&lt;0.05)</a:t>
            </a:r>
          </a:p>
        </p:txBody>
      </p:sp>
      <p:pic>
        <p:nvPicPr>
          <p:cNvPr id="5" name="Picture 4" descr="linearmod_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909" y="1600201"/>
            <a:ext cx="4664452" cy="466445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985156" y="4717383"/>
            <a:ext cx="13955" cy="851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239999" y="3348497"/>
            <a:ext cx="13954" cy="2220248"/>
          </a:xfrm>
          <a:prstGeom prst="straightConnector1">
            <a:avLst/>
          </a:prstGeom>
          <a:ln w="41275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99111" y="5035161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53954" y="4001237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8000"/>
                </a:solidFill>
              </a:rPr>
              <a:t>9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543355" y="3348497"/>
            <a:ext cx="0" cy="1368886"/>
          </a:xfrm>
          <a:prstGeom prst="straightConnector1">
            <a:avLst/>
          </a:prstGeom>
          <a:ln w="38100">
            <a:solidFill>
              <a:srgbClr val="3366FF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215697" y="3785793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3366FF"/>
                </a:solidFill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49755" y="1678851"/>
            <a:ext cx="275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expression of Gene X</a:t>
            </a:r>
          </a:p>
        </p:txBody>
      </p:sp>
    </p:spTree>
    <p:extLst>
      <p:ext uri="{BB962C8B-B14F-4D97-AF65-F5344CB8AC3E}">
        <p14:creationId xmlns:p14="http://schemas.microsoft.com/office/powerpoint/2010/main" val="4012559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limma and linear 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173" y="1600200"/>
            <a:ext cx="5395376" cy="495947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Contrasts </a:t>
            </a:r>
            <a:r>
              <a:rPr lang="en-US" dirty="0"/>
              <a:t>are used to find differences between the effects.</a:t>
            </a:r>
          </a:p>
          <a:p>
            <a:r>
              <a:rPr lang="en-US" dirty="0">
                <a:solidFill>
                  <a:srgbClr val="8000FF"/>
                </a:solidFill>
              </a:rPr>
              <a:t>Variability </a:t>
            </a:r>
            <a:r>
              <a:rPr lang="en-US" dirty="0"/>
              <a:t>in the observations determines whether the difference is considered significant or not (p-value&lt;0.05?)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985156" y="4717383"/>
            <a:ext cx="13955" cy="851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239999" y="3348497"/>
            <a:ext cx="13954" cy="2220248"/>
          </a:xfrm>
          <a:prstGeom prst="straightConnector1">
            <a:avLst/>
          </a:prstGeom>
          <a:ln w="41275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99111" y="5035161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53954" y="4001237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8000"/>
                </a:solidFill>
              </a:rPr>
              <a:t>9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543355" y="3348497"/>
            <a:ext cx="0" cy="1368886"/>
          </a:xfrm>
          <a:prstGeom prst="straightConnector1">
            <a:avLst/>
          </a:prstGeom>
          <a:ln w="38100">
            <a:solidFill>
              <a:srgbClr val="3366FF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215697" y="3785793"/>
            <a:ext cx="327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3366FF"/>
                </a:solidFill>
              </a:rPr>
              <a:t>6</a:t>
            </a:r>
          </a:p>
        </p:txBody>
      </p:sp>
      <p:pic>
        <p:nvPicPr>
          <p:cNvPr id="4" name="Picture 3" descr="linearmod_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18" y="1325894"/>
            <a:ext cx="4978370" cy="49783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49755" y="1494185"/>
            <a:ext cx="2897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expression of Gene X</a:t>
            </a:r>
          </a:p>
        </p:txBody>
      </p:sp>
    </p:spTree>
    <p:extLst>
      <p:ext uri="{BB962C8B-B14F-4D97-AF65-F5344CB8AC3E}">
        <p14:creationId xmlns:p14="http://schemas.microsoft.com/office/powerpoint/2010/main" val="1637232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1B2B68-02F1-4B38-9723-191A65BF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14" y="468541"/>
            <a:ext cx="6972048" cy="296045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AFDA08-B427-45DF-8A78-1FDBBC5DE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24" y="3892819"/>
            <a:ext cx="80486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84419-D010-8E45-B185-F02AA3542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matrices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contrasts</a:t>
            </a:r>
            <a:r>
              <a:rPr lang="zh-CN" altLang="en-US" dirty="0"/>
              <a:t> </a:t>
            </a:r>
            <a:r>
              <a:rPr lang="en-US" altLang="zh-CN" dirty="0"/>
              <a:t>guide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AF18814-4CB7-1A40-BB29-46C977B6E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667" y="1779443"/>
            <a:ext cx="637866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74567C-A093-A64C-9776-322CF8BF21D7}"/>
              </a:ext>
            </a:extLst>
          </p:cNvPr>
          <p:cNvSpPr txBox="1"/>
          <p:nvPr/>
        </p:nvSpPr>
        <p:spPr>
          <a:xfrm>
            <a:off x="3146439" y="6206714"/>
            <a:ext cx="689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/3atkFXx</a:t>
            </a:r>
          </a:p>
        </p:txBody>
      </p:sp>
    </p:spTree>
    <p:extLst>
      <p:ext uri="{BB962C8B-B14F-4D97-AF65-F5344CB8AC3E}">
        <p14:creationId xmlns:p14="http://schemas.microsoft.com/office/powerpoint/2010/main" val="61176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21"/>
    </mc:Choice>
    <mc:Fallback xmlns="">
      <p:transition spd="slow" advTm="1722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8EB0-B16C-544B-A799-8C79FD9B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effects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intercept-free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586FED-36C8-314B-8FE2-0B2BD2E1C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046" b="10851"/>
          <a:stretch/>
        </p:blipFill>
        <p:spPr>
          <a:xfrm>
            <a:off x="2266122" y="1538287"/>
            <a:ext cx="6213491" cy="5319713"/>
          </a:xfrm>
        </p:spPr>
      </p:pic>
    </p:spTree>
    <p:extLst>
      <p:ext uri="{BB962C8B-B14F-4D97-AF65-F5344CB8AC3E}">
        <p14:creationId xmlns:p14="http://schemas.microsoft.com/office/powerpoint/2010/main" val="1328044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84401" y="4912698"/>
            <a:ext cx="7789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Appropriate to assume Normality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/>
              <a:t>continuous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/>
              <a:t>has constant variance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84401" y="798626"/>
            <a:ext cx="77893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RNA-seq data is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/>
              <a:t>discrete (counts)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/>
              <a:t>has non-constant mean-variance trend</a:t>
            </a:r>
          </a:p>
          <a:p>
            <a:r>
              <a:rPr lang="en-US" sz="3000" dirty="0"/>
              <a:t> 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350432" y="2356088"/>
            <a:ext cx="0" cy="2556611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55398" y="2987653"/>
            <a:ext cx="47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b="1" dirty="0">
              <a:solidFill>
                <a:srgbClr val="008000"/>
              </a:solidFill>
              <a:latin typeface="Lucida Calligraphy"/>
              <a:cs typeface="Lucida Calligraphy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36700" y="2512042"/>
            <a:ext cx="71313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8000"/>
                </a:solidFill>
              </a:rPr>
              <a:t>voom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>
                <a:solidFill>
                  <a:srgbClr val="008000"/>
                </a:solidFill>
              </a:rPr>
              <a:t>Transform to log-counts per million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>
                <a:solidFill>
                  <a:srgbClr val="008000"/>
                </a:solidFill>
              </a:rPr>
              <a:t>Remove </a:t>
            </a:r>
            <a:r>
              <a:rPr lang="en-US" sz="3000" dirty="0">
                <a:solidFill>
                  <a:schemeClr val="tx2"/>
                </a:solidFill>
              </a:rPr>
              <a:t>mean-var dependence </a:t>
            </a:r>
            <a:r>
              <a:rPr lang="en-US" sz="3000" dirty="0">
                <a:solidFill>
                  <a:srgbClr val="008000"/>
                </a:solidFill>
              </a:rPr>
              <a:t>through the use of precision weights</a:t>
            </a:r>
          </a:p>
          <a:p>
            <a:r>
              <a:rPr lang="en-US" sz="3000" dirty="0">
                <a:solidFill>
                  <a:srgbClr val="3366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779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5-11-02 at 4.16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3089049"/>
            <a:ext cx="7332133" cy="35234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81160" y="2837982"/>
            <a:ext cx="3509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After: constant variance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13184" y="6178085"/>
            <a:ext cx="24287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Mean log-cpm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5069823" y="4190856"/>
            <a:ext cx="24287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Log2- variance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31920" y="6178085"/>
            <a:ext cx="24287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Mean log-count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1088559" y="4190856"/>
            <a:ext cx="24287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Qtr-root variance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8434" y="2839632"/>
            <a:ext cx="3509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Before: trended variance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981200" y="-8466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voom: variance weights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862661" y="936714"/>
            <a:ext cx="8619066" cy="18318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r>
              <a:rPr lang="en-US" sz="3200" dirty="0"/>
              <a:t>Use </a:t>
            </a:r>
            <a:r>
              <a:rPr lang="en-US" sz="3200" dirty="0">
                <a:solidFill>
                  <a:srgbClr val="8000FF"/>
                </a:solidFill>
              </a:rPr>
              <a:t>mean-var trend to assign weights </a:t>
            </a:r>
            <a:r>
              <a:rPr lang="en-US" sz="3200" dirty="0"/>
              <a:t>to each observation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3200" dirty="0"/>
              <a:t>Weights used in linear modelling </a:t>
            </a:r>
            <a:r>
              <a:rPr lang="en-US" sz="3200" dirty="0">
                <a:solidFill>
                  <a:srgbClr val="FF00FF"/>
                </a:solidFill>
              </a:rPr>
              <a:t>removes </a:t>
            </a:r>
            <a:r>
              <a:rPr lang="en-US" sz="3200" dirty="0"/>
              <a:t>mean-variance trend from the data.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37400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698F-8A03-405E-9CF7-353B43FA9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Fit linear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986775-EB79-48EC-BFB5-9E68C897B49E}"/>
              </a:ext>
            </a:extLst>
          </p:cNvPr>
          <p:cNvSpPr txBox="1"/>
          <p:nvPr/>
        </p:nvSpPr>
        <p:spPr>
          <a:xfrm>
            <a:off x="942365" y="1690688"/>
            <a:ext cx="6581264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AU" sz="1600" dirty="0">
                <a:latin typeface="Consolas" panose="020B0609020204030204" pitchFamily="49" charset="0"/>
              </a:rPr>
              <a:t> vfit &lt;- lmFit(v, design)</a:t>
            </a:r>
          </a:p>
          <a:p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AU" sz="1600" dirty="0">
                <a:latin typeface="Consolas" panose="020B0609020204030204" pitchFamily="49" charset="0"/>
              </a:rPr>
              <a:t> vfit &lt;- contrasts.fit(vfit, contrasts=contr.matrix)</a:t>
            </a:r>
          </a:p>
          <a:p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AU" sz="1600" dirty="0">
                <a:latin typeface="Consolas" panose="020B0609020204030204" pitchFamily="49" charset="0"/>
              </a:rPr>
              <a:t> efit &lt;- eBayes(vfit)</a:t>
            </a:r>
          </a:p>
          <a:p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AU" sz="1600" dirty="0">
                <a:latin typeface="Consolas" panose="020B0609020204030204" pitchFamily="49" charset="0"/>
              </a:rPr>
              <a:t> plotSA(efit, main="Final model: Mean-variance trend")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C879BC-C3FE-41BE-87E2-CC978E653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668" y="2806566"/>
            <a:ext cx="3871331" cy="40698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610704-9DF8-4A32-AFC8-F60DEFCA286E}"/>
              </a:ext>
            </a:extLst>
          </p:cNvPr>
          <p:cNvCxnSpPr>
            <a:cxnSpLocks/>
          </p:cNvCxnSpPr>
          <p:nvPr/>
        </p:nvCxnSpPr>
        <p:spPr>
          <a:xfrm flipH="1">
            <a:off x="4000502" y="1035424"/>
            <a:ext cx="2339786" cy="820270"/>
          </a:xfrm>
          <a:prstGeom prst="straightConnector1">
            <a:avLst/>
          </a:prstGeom>
          <a:ln w="127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AABEB93-9741-4789-AA0A-ACE24FFB7E7F}"/>
              </a:ext>
            </a:extLst>
          </p:cNvPr>
          <p:cNvSpPr txBox="1"/>
          <p:nvPr/>
        </p:nvSpPr>
        <p:spPr>
          <a:xfrm>
            <a:off x="6340288" y="819045"/>
            <a:ext cx="3241208" cy="369332"/>
          </a:xfrm>
          <a:prstGeom prst="rect">
            <a:avLst/>
          </a:prstGeom>
          <a:noFill/>
          <a:ln w="12700"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/>
              <a:t>Fits a linear model for each gene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C41421-8CEC-4906-98B8-5922631356D0}"/>
              </a:ext>
            </a:extLst>
          </p:cNvPr>
          <p:cNvCxnSpPr>
            <a:cxnSpLocks/>
          </p:cNvCxnSpPr>
          <p:nvPr/>
        </p:nvCxnSpPr>
        <p:spPr>
          <a:xfrm flipH="1">
            <a:off x="6979023" y="1642297"/>
            <a:ext cx="981869" cy="450734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1F6CB1-6808-4858-B61D-B5C59AB0F0ED}"/>
              </a:ext>
            </a:extLst>
          </p:cNvPr>
          <p:cNvSpPr txBox="1"/>
          <p:nvPr/>
        </p:nvSpPr>
        <p:spPr>
          <a:xfrm>
            <a:off x="7960892" y="2048978"/>
            <a:ext cx="3871331" cy="923330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Computes more precise estimates by sharing gene information using empirical Bayes moderation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F2148D-61C5-45D2-83B9-BB9DC9507F09}"/>
              </a:ext>
            </a:extLst>
          </p:cNvPr>
          <p:cNvSpPr txBox="1"/>
          <p:nvPr/>
        </p:nvSpPr>
        <p:spPr>
          <a:xfrm>
            <a:off x="7960892" y="1295512"/>
            <a:ext cx="3725839" cy="646331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Computes statistics and fold changes for comparisons of interest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2B456A-414A-4477-A8F1-7F1C5B799C18}"/>
              </a:ext>
            </a:extLst>
          </p:cNvPr>
          <p:cNvCxnSpPr/>
          <p:nvPr/>
        </p:nvCxnSpPr>
        <p:spPr>
          <a:xfrm flipH="1">
            <a:off x="3721333" y="2326341"/>
            <a:ext cx="4239559" cy="5378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71FCAA-8ADB-481F-8F7F-02A285A74E81}"/>
              </a:ext>
            </a:extLst>
          </p:cNvPr>
          <p:cNvCxnSpPr>
            <a:cxnSpLocks/>
          </p:cNvCxnSpPr>
          <p:nvPr/>
        </p:nvCxnSpPr>
        <p:spPr>
          <a:xfrm flipH="1" flipV="1">
            <a:off x="7174006" y="2663098"/>
            <a:ext cx="853888" cy="51713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2BDB585-D5B4-4B86-A1F0-3F818F8C3795}"/>
              </a:ext>
            </a:extLst>
          </p:cNvPr>
          <p:cNvSpPr txBox="1"/>
          <p:nvPr/>
        </p:nvSpPr>
        <p:spPr>
          <a:xfrm>
            <a:off x="8027894" y="3052482"/>
            <a:ext cx="3509450" cy="92333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Plots residual standard deviation versus average log expression for fitted model</a:t>
            </a:r>
          </a:p>
        </p:txBody>
      </p:sp>
    </p:spTree>
    <p:extLst>
      <p:ext uri="{BB962C8B-B14F-4D97-AF65-F5344CB8AC3E}">
        <p14:creationId xmlns:p14="http://schemas.microsoft.com/office/powerpoint/2010/main" val="75119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2" grpId="0" animBg="1"/>
      <p:bldP spid="3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3F89F-B494-0B4C-B30E-34F82D44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Sharing gene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7876C45-CD8D-5348-B737-9F51FE408C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0866" y="1548063"/>
                <a:ext cx="11870267" cy="4667250"/>
              </a:xfrm>
            </p:spPr>
            <p:txBody>
              <a:bodyPr>
                <a:noAutofit/>
              </a:bodyPr>
              <a:lstStyle/>
              <a:p>
                <a:r>
                  <a:rPr lang="en-US" sz="2700" dirty="0"/>
                  <a:t>Experiments have </a:t>
                </a:r>
                <a:r>
                  <a:rPr lang="en-US" sz="2700" dirty="0">
                    <a:solidFill>
                      <a:srgbClr val="00B0F0"/>
                    </a:solidFill>
                  </a:rPr>
                  <a:t>small sample sizes </a:t>
                </a:r>
                <a:r>
                  <a:rPr lang="en-US" sz="2700" dirty="0"/>
                  <a:t>due to sequencing cost and/or availability of samples and RNA.</a:t>
                </a:r>
              </a:p>
              <a:p>
                <a:r>
                  <a:rPr lang="en-US" sz="2700" dirty="0"/>
                  <a:t>Estimated variability within an individual gene is </a:t>
                </a:r>
                <a:r>
                  <a:rPr lang="en-US" sz="2700" dirty="0">
                    <a:solidFill>
                      <a:srgbClr val="FF40FF"/>
                    </a:solidFill>
                  </a:rPr>
                  <a:t>unreliable</a:t>
                </a:r>
                <a:r>
                  <a:rPr lang="en-US" sz="2700" dirty="0"/>
                  <a:t> (statistically inefficient) </a:t>
                </a:r>
                <a14:m>
                  <m:oMath xmlns:m="http://schemas.openxmlformats.org/officeDocument/2006/math">
                    <m:r>
                      <a:rPr lang="en-US" sz="27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</a:t>
                </a:r>
                <a:r>
                  <a:rPr lang="en-US" sz="2700" dirty="0">
                    <a:solidFill>
                      <a:srgbClr val="00B050"/>
                    </a:solidFill>
                  </a:rPr>
                  <a:t>pooling information from all genes </a:t>
                </a:r>
                <a:r>
                  <a:rPr lang="en-US" sz="2700" dirty="0"/>
                  <a:t>(increases statistical power)</a:t>
                </a:r>
              </a:p>
              <a:p>
                <a:r>
                  <a:rPr lang="en-US" sz="2700" dirty="0"/>
                  <a:t>Empirical Bayes method: borrow information from all data to form </a:t>
                </a:r>
                <a:r>
                  <a:rPr lang="en-US" sz="2700" dirty="0">
                    <a:solidFill>
                      <a:schemeClr val="accent2"/>
                    </a:solidFill>
                  </a:rPr>
                  <a:t>prior information </a:t>
                </a:r>
                <a:r>
                  <a:rPr lang="en-US" sz="2700" dirty="0"/>
                  <a:t>that is used to </a:t>
                </a:r>
                <a:r>
                  <a:rPr lang="en-US" sz="2700" dirty="0">
                    <a:solidFill>
                      <a:srgbClr val="7030A0"/>
                    </a:solidFill>
                  </a:rPr>
                  <a:t>adjust observed values </a:t>
                </a:r>
                <a:r>
                  <a:rPr lang="en-US" sz="2700" dirty="0"/>
                  <a:t>to values that are more precise. </a:t>
                </a:r>
              </a:p>
              <a:p>
                <a:r>
                  <a:rPr lang="en-US" sz="2700" dirty="0"/>
                  <a:t>In </a:t>
                </a:r>
                <a:r>
                  <a:rPr lang="en-US" sz="2700" dirty="0" err="1"/>
                  <a:t>limma</a:t>
                </a:r>
                <a:r>
                  <a:rPr lang="en-US" sz="2700" dirty="0"/>
                  <a:t>, a </a:t>
                </a:r>
                <a:r>
                  <a:rPr lang="en-US" sz="2700" dirty="0">
                    <a:solidFill>
                      <a:srgbClr val="FF0000"/>
                    </a:solidFill>
                  </a:rPr>
                  <a:t>posterior variance </a:t>
                </a:r>
                <a:r>
                  <a:rPr lang="en-US" sz="2700" dirty="0"/>
                  <a:t>is calculated by squeezing observed variances towards the prior variance. The posterior variance is given by</a:t>
                </a:r>
              </a:p>
              <a:p>
                <a:endParaRPr lang="en-US" sz="2700" dirty="0"/>
              </a:p>
              <a:p>
                <a:endParaRPr lang="en-US" sz="2700" dirty="0"/>
              </a:p>
              <a:p>
                <a:r>
                  <a:rPr lang="en-US" sz="2700" dirty="0">
                    <a:solidFill>
                      <a:srgbClr val="0070C0"/>
                    </a:solidFill>
                  </a:rPr>
                  <a:t>Moderated t-statistic </a:t>
                </a:r>
                <a:r>
                  <a:rPr lang="en-US" sz="2700" dirty="0"/>
                  <a:t>is calculated using the posterior variance.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7876C45-CD8D-5348-B737-9F51FE408C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0866" y="1548063"/>
                <a:ext cx="11870267" cy="4667250"/>
              </a:xfrm>
              <a:blipFill>
                <a:blip r:embed="rId3"/>
                <a:stretch>
                  <a:fillRect l="-856" t="-1902" r="-1497" b="-8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E2A467-B2FF-4D4D-8EEA-A682591A0859}"/>
                  </a:ext>
                </a:extLst>
              </p:cNvPr>
              <p:cNvSpPr txBox="1"/>
              <p:nvPr/>
            </p:nvSpPr>
            <p:spPr>
              <a:xfrm>
                <a:off x="4385733" y="5063068"/>
                <a:ext cx="3183466" cy="8056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600" b="1" i="1" baseline="30000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600" b="1" i="1" baseline="-25000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𝑑𝑔𝑠</m:t>
                          </m:r>
                          <m:r>
                            <a:rPr lang="en-US" sz="26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𝑑𝑔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E2A467-B2FF-4D4D-8EEA-A682591A0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733" y="5063068"/>
                <a:ext cx="3183466" cy="805670"/>
              </a:xfrm>
              <a:prstGeom prst="rect">
                <a:avLst/>
              </a:prstGeom>
              <a:blipFill>
                <a:blip r:embed="rId4"/>
                <a:stretch>
                  <a:fillRect t="-1563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962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3">
            <a:extLst>
              <a:ext uri="{FF2B5EF4-FFF2-40B4-BE49-F238E27FC236}">
                <a16:creationId xmlns:a16="http://schemas.microsoft.com/office/drawing/2014/main" id="{359DD689-7F07-3349-A980-A03397E6A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824038"/>
            <a:ext cx="422275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4" name="Picture 3">
            <a:extLst>
              <a:ext uri="{FF2B5EF4-FFF2-40B4-BE49-F238E27FC236}">
                <a16:creationId xmlns:a16="http://schemas.microsoft.com/office/drawing/2014/main" id="{B77E31E2-4235-9B4B-806D-6BA272F7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16100"/>
            <a:ext cx="4248150" cy="463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6" name="TextBox 5">
            <a:extLst>
              <a:ext uri="{FF2B5EF4-FFF2-40B4-BE49-F238E27FC236}">
                <a16:creationId xmlns:a16="http://schemas.microsoft.com/office/drawing/2014/main" id="{6FC38FDE-9C4E-8D47-A806-A8CCECB87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4508" y="1824038"/>
            <a:ext cx="66177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dirty="0"/>
              <a:t>Before 				After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7A2FA7-61E3-5849-B3E8-20180926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200" dirty="0"/>
              <a:t>Variability before and after empirical Bayes adjustment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D3C96-DC6D-FC4A-B081-38BD8EA06310}"/>
              </a:ext>
            </a:extLst>
          </p:cNvPr>
          <p:cNvSpPr txBox="1"/>
          <p:nvPr/>
        </p:nvSpPr>
        <p:spPr>
          <a:xfrm>
            <a:off x="8328026" y="6456623"/>
            <a:ext cx="395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from COMBINE workshop (edited)</a:t>
            </a:r>
          </a:p>
        </p:txBody>
      </p:sp>
    </p:spTree>
    <p:extLst>
      <p:ext uri="{BB962C8B-B14F-4D97-AF65-F5344CB8AC3E}">
        <p14:creationId xmlns:p14="http://schemas.microsoft.com/office/powerpoint/2010/main" val="2248990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9D3C4-14E4-BC47-9C8A-5C4B514E0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RStudio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云服务器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EE803-42F5-354B-BF05-5C10F6D01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访问</a:t>
            </a:r>
            <a:r>
              <a:rPr lang="en-AU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</a:t>
            </a:r>
            <a:r>
              <a:rPr lang="en-AU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/>
              </a:rPr>
              <a:t>http://workshop.bioc.cancerdatasci.org/</a:t>
            </a:r>
            <a:endParaRPr lang="en-A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下拉菜单选择</a:t>
            </a:r>
            <a:r>
              <a:rPr lang="en-US" altLang="zh-CN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RNA-seq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123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(Chinese)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并填写你的邮箱地址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点击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submit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endParaRPr lang="en-AU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点击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Launch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Workshop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”，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进入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Rstudio</a:t>
            </a:r>
            <a:r>
              <a:rPr lang="ja-JP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登录界面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ja-JP" altLang="en-AU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用户名</a:t>
            </a:r>
            <a:r>
              <a:rPr lang="en-AU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 </a:t>
            </a:r>
            <a:r>
              <a:rPr lang="en-AU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rstudio</a:t>
            </a:r>
            <a:endParaRPr lang="en-A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ja-JP" altLang="en-AU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密码</a:t>
            </a:r>
            <a:r>
              <a:rPr lang="en-AU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 </a:t>
            </a:r>
            <a:r>
              <a:rPr lang="en-AU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welcome-to-bioc2020</a:t>
            </a:r>
            <a:endParaRPr lang="en-A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AU" altLang="ja-JP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8049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AE84-3F50-CD46-827B-1334565B6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Orchestra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EFCBF-DC0F-FE46-AF65-812274699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Visit this Orchestra</a:t>
            </a:r>
            <a:r>
              <a:rPr lang="zh-CN" altLang="en-US" dirty="0"/>
              <a:t> </a:t>
            </a:r>
            <a:r>
              <a:rPr lang="en-GB" u="sng" dirty="0">
                <a:hlinkClick r:id="rId2"/>
              </a:rPr>
              <a:t>http://app.orchestra.cancerdatasci.org/</a:t>
            </a:r>
            <a:r>
              <a:rPr lang="en-GB" dirty="0"/>
              <a:t>.  platform </a:t>
            </a:r>
            <a:r>
              <a:rPr lang="en-GB" u="sng" dirty="0"/>
              <a:t> </a:t>
            </a:r>
            <a:r>
              <a:rPr lang="en-GB" dirty="0"/>
              <a:t>(Some participants may need to use a VPN to connect to the Orchestra platform.)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Sign in using your email address and set a password.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From the ‘Choose a workshop’ page, search “WEHI” to find the Masterclass teaching materials for each day.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Select the “Launch” button to access your very own RStudio server instance in the cloud which comes with all the required software and data for the workshop.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987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0A566-770C-334A-BC25-F120DF697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can’t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Orchestra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E12EF-9C9D-834D-BBA4-324F7FD31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Follow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instruction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AU" altLang="zh-CN" dirty="0">
                <a:hlinkClick r:id="rId2"/>
              </a:rPr>
              <a:t>https://xueyidong.github.io/RNAseq123workshop/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zh-CN" altLang="en-US" dirty="0"/>
              <a:t> </a:t>
            </a:r>
            <a:r>
              <a:rPr lang="en-US" altLang="zh-CN" dirty="0"/>
              <a:t>packages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Docker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87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3A18-0A50-4B99-A36A-12CA62EA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ja-JP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  <a:endParaRPr lang="en-A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1502C-D5E3-4E84-A8C6-2F6010695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>
                <a:solidFill>
                  <a:srgbClr val="0070C0"/>
                </a:solidFill>
              </a:rPr>
              <a:t>RNA-seq</a:t>
            </a:r>
            <a:r>
              <a:rPr lang="en-AU" dirty="0"/>
              <a:t>uencing is a method to quantify the amount of RNA in a sample</a:t>
            </a:r>
          </a:p>
          <a:p>
            <a:r>
              <a:rPr lang="en-AU" dirty="0"/>
              <a:t>Tells us which genes are active and how much they are transcribed</a:t>
            </a:r>
          </a:p>
          <a:p>
            <a:r>
              <a:rPr lang="en-AU" dirty="0"/>
              <a:t>Measure gene expression levels</a:t>
            </a:r>
          </a:p>
          <a:p>
            <a:r>
              <a:rPr lang="en-AU" dirty="0">
                <a:solidFill>
                  <a:srgbClr val="00B050"/>
                </a:solidFill>
              </a:rPr>
              <a:t>Differential expression analysis </a:t>
            </a:r>
          </a:p>
          <a:p>
            <a:pPr lvl="1"/>
            <a:r>
              <a:rPr lang="en-AU" dirty="0"/>
              <a:t>Compare gene expression between different groups</a:t>
            </a:r>
          </a:p>
          <a:p>
            <a:r>
              <a:rPr lang="en-AU" dirty="0"/>
              <a:t>Examples:</a:t>
            </a:r>
          </a:p>
          <a:p>
            <a:pPr lvl="1"/>
            <a:r>
              <a:rPr lang="en-AU" dirty="0"/>
              <a:t>Compare normal cells to mutated cells</a:t>
            </a:r>
          </a:p>
          <a:p>
            <a:pPr lvl="1"/>
            <a:r>
              <a:rPr lang="en-AU" dirty="0"/>
              <a:t>Compare treated cells to control cells</a:t>
            </a:r>
          </a:p>
        </p:txBody>
      </p:sp>
    </p:spTree>
    <p:extLst>
      <p:ext uri="{BB962C8B-B14F-4D97-AF65-F5344CB8AC3E}">
        <p14:creationId xmlns:p14="http://schemas.microsoft.com/office/powerpoint/2010/main" val="49759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3C8AF-FE8D-5145-86CE-C943A4BA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ja-JP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Alignment and counting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61CD3B-0863-8346-85A1-4A1E63671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7441"/>
            <a:ext cx="10515600" cy="38677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A4BC1-D8F1-1440-95B1-EFF0AEFB13F0}"/>
              </a:ext>
            </a:extLst>
          </p:cNvPr>
          <p:cNvSpPr txBox="1"/>
          <p:nvPr/>
        </p:nvSpPr>
        <p:spPr>
          <a:xfrm>
            <a:off x="9037983" y="6311900"/>
            <a:ext cx="284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Ballouz</a:t>
            </a:r>
            <a:r>
              <a:rPr lang="en-US" dirty="0"/>
              <a:t> et al, NAR 2018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2D52F3-C5C3-8846-AFF8-0E2F88689CF2}"/>
              </a:ext>
            </a:extLst>
          </p:cNvPr>
          <p:cNvSpPr/>
          <p:nvPr/>
        </p:nvSpPr>
        <p:spPr>
          <a:xfrm>
            <a:off x="967409" y="4943061"/>
            <a:ext cx="3485321" cy="808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927F22-4E50-AB47-B476-7807E6E6CECC}"/>
              </a:ext>
            </a:extLst>
          </p:cNvPr>
          <p:cNvSpPr/>
          <p:nvPr/>
        </p:nvSpPr>
        <p:spPr>
          <a:xfrm>
            <a:off x="4843670" y="4313582"/>
            <a:ext cx="4194313" cy="1621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26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201AA-9A1D-41A4-9BF2-F3F6B800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RNA-seq overview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919242-F0E1-47D5-9A30-AB6FA70C3CE2}"/>
              </a:ext>
            </a:extLst>
          </p:cNvPr>
          <p:cNvSpPr/>
          <p:nvPr/>
        </p:nvSpPr>
        <p:spPr>
          <a:xfrm>
            <a:off x="3135085" y="1653468"/>
            <a:ext cx="5072744" cy="62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Sequence reads – FASTQ files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EE2D36-CADE-47B8-8D36-644BCB3297B8}"/>
              </a:ext>
            </a:extLst>
          </p:cNvPr>
          <p:cNvSpPr/>
          <p:nvPr/>
        </p:nvSpPr>
        <p:spPr>
          <a:xfrm>
            <a:off x="3135087" y="2595181"/>
            <a:ext cx="5072742" cy="62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Align to reference genome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964618F-E7A4-4542-A585-FBD5A084C651}"/>
              </a:ext>
            </a:extLst>
          </p:cNvPr>
          <p:cNvSpPr/>
          <p:nvPr/>
        </p:nvSpPr>
        <p:spPr>
          <a:xfrm>
            <a:off x="3135085" y="3536895"/>
            <a:ext cx="5072744" cy="62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Count number of reads mapped to each gene</a:t>
            </a:r>
            <a:br>
              <a:rPr lang="en-AU" sz="2000" dirty="0"/>
            </a:br>
            <a:r>
              <a:rPr lang="en-AU" sz="2000" dirty="0">
                <a:solidFill>
                  <a:srgbClr val="FFFF00"/>
                </a:solidFill>
              </a:rPr>
              <a:t>(counts matrix)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B795A9-79B4-4FEF-A235-0052D507D176}"/>
              </a:ext>
            </a:extLst>
          </p:cNvPr>
          <p:cNvSpPr/>
          <p:nvPr/>
        </p:nvSpPr>
        <p:spPr>
          <a:xfrm>
            <a:off x="3135087" y="4478609"/>
            <a:ext cx="5072742" cy="62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solidFill>
                  <a:srgbClr val="FFFF00"/>
                </a:solidFill>
              </a:rPr>
              <a:t>Data pre-processing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BC9AE4-D4E3-4E04-9F1A-1942418E7C0C}"/>
              </a:ext>
            </a:extLst>
          </p:cNvPr>
          <p:cNvSpPr/>
          <p:nvPr/>
        </p:nvSpPr>
        <p:spPr>
          <a:xfrm>
            <a:off x="3135085" y="5420322"/>
            <a:ext cx="5072744" cy="62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solidFill>
                  <a:srgbClr val="FFFF00"/>
                </a:solidFill>
              </a:rPr>
              <a:t>Differential expression analysis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7799470-34EF-FC4F-BBCF-C7FE7A6D1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458" y="2508250"/>
            <a:ext cx="1574800" cy="1841500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311284E8-7D75-7640-8834-DB0A7D9E1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070" y="4478609"/>
            <a:ext cx="1574800" cy="18415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B7C1FB2-22D7-F846-A098-A775EF511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4478609"/>
            <a:ext cx="15748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9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Biological replicates</a:t>
            </a:r>
            <a:r>
              <a:rPr lang="en-US" dirty="0"/>
              <a:t>!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 samples </a:t>
            </a:r>
            <a:r>
              <a:rPr lang="en-US" dirty="0"/>
              <a:t>between different sequencing runs (if adding MORE samples and want to analyse together)</a:t>
            </a:r>
          </a:p>
          <a:p>
            <a:r>
              <a:rPr lang="en-US" dirty="0">
                <a:solidFill>
                  <a:srgbClr val="008000"/>
                </a:solidFill>
              </a:rPr>
              <a:t>Don’t sequence all of one group on one day</a:t>
            </a:r>
            <a:r>
              <a:rPr lang="en-US" dirty="0"/>
              <a:t>, and all of another group on another day! Group will be confounded with sequencing date.</a:t>
            </a:r>
          </a:p>
          <a:p>
            <a:r>
              <a:rPr lang="en-US" dirty="0"/>
              <a:t>Likewise for any other </a:t>
            </a:r>
            <a:r>
              <a:rPr lang="en-US" dirty="0">
                <a:solidFill>
                  <a:srgbClr val="FF00FF"/>
                </a:solidFill>
              </a:rPr>
              <a:t>potential batch effects </a:t>
            </a:r>
            <a:r>
              <a:rPr lang="en-US" dirty="0"/>
              <a:t>– sampling date, sequencing date, technician collecting/preparing samples.</a:t>
            </a:r>
          </a:p>
        </p:txBody>
      </p:sp>
    </p:spTree>
    <p:extLst>
      <p:ext uri="{BB962C8B-B14F-4D97-AF65-F5344CB8AC3E}">
        <p14:creationId xmlns:p14="http://schemas.microsoft.com/office/powerpoint/2010/main" val="192730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8|40.3|87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|33.3|12.5|1.1|30.9|57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671D8C644EBD45A7F94D0D56D2A9E0" ma:contentTypeVersion="5" ma:contentTypeDescription="Create a new document." ma:contentTypeScope="" ma:versionID="9eb9a257a149def23025733b744ec75b">
  <xsd:schema xmlns:xsd="http://www.w3.org/2001/XMLSchema" xmlns:xs="http://www.w3.org/2001/XMLSchema" xmlns:p="http://schemas.microsoft.com/office/2006/metadata/properties" xmlns:ns3="b676165c-2f5e-4ae5-9ab5-835af2aad4b3" xmlns:ns4="458170ba-b572-4a69-b496-6cc1508b5285" targetNamespace="http://schemas.microsoft.com/office/2006/metadata/properties" ma:root="true" ma:fieldsID="4f62ec8f3cd15243f410d8aeaf969683" ns3:_="" ns4:_="">
    <xsd:import namespace="b676165c-2f5e-4ae5-9ab5-835af2aad4b3"/>
    <xsd:import namespace="458170ba-b572-4a69-b496-6cc1508b528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76165c-2f5e-4ae5-9ab5-835af2aad4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170ba-b572-4a69-b496-6cc1508b528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CB3DE4-1523-4526-A7D8-643E2A5583DD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b676165c-2f5e-4ae5-9ab5-835af2aad4b3"/>
    <ds:schemaRef ds:uri="http://schemas.openxmlformats.org/package/2006/metadata/core-properties"/>
    <ds:schemaRef ds:uri="458170ba-b572-4a69-b496-6cc1508b528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8291BAF-FE62-454B-AAD1-6A5C0EC2C8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76165c-2f5e-4ae5-9ab5-835af2aad4b3"/>
    <ds:schemaRef ds:uri="458170ba-b572-4a69-b496-6cc1508b52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478FE3-6AC9-49CF-A190-9C04C5C1CE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1448</Words>
  <Application>Microsoft Macintosh PowerPoint</Application>
  <PresentationFormat>Widescreen</PresentationFormat>
  <Paragraphs>193</Paragraphs>
  <Slides>26</Slides>
  <Notes>17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Microsoft YaHei UI</vt:lpstr>
      <vt:lpstr>Zapf Dingbats</vt:lpstr>
      <vt:lpstr>Arial</vt:lpstr>
      <vt:lpstr>Calibri</vt:lpstr>
      <vt:lpstr>Calibri Light</vt:lpstr>
      <vt:lpstr>Cambria Math</vt:lpstr>
      <vt:lpstr>Consolas</vt:lpstr>
      <vt:lpstr>Lucida Calligraphy</vt:lpstr>
      <vt:lpstr>Office Theme</vt:lpstr>
      <vt:lpstr>PowerPoint Presentation</vt:lpstr>
      <vt:lpstr>PowerPoint Presentation</vt:lpstr>
      <vt:lpstr>使用RStudio云服务器</vt:lpstr>
      <vt:lpstr>Use Orchestra platform</vt:lpstr>
      <vt:lpstr>If you can’t use Orchestra platform</vt:lpstr>
      <vt:lpstr>Introduction</vt:lpstr>
      <vt:lpstr>Alignment and counting</vt:lpstr>
      <vt:lpstr>RNA-seq overview</vt:lpstr>
      <vt:lpstr>Experimental design</vt:lpstr>
      <vt:lpstr>About the data</vt:lpstr>
      <vt:lpstr>Getting started</vt:lpstr>
      <vt:lpstr>Data visualisation: MDS plots</vt:lpstr>
      <vt:lpstr>Differential expression analysis</vt:lpstr>
      <vt:lpstr>limma and linear modelling</vt:lpstr>
      <vt:lpstr>Basic models</vt:lpstr>
      <vt:lpstr>Accounting for factors that are not of interest</vt:lpstr>
      <vt:lpstr>limma and linear modelling</vt:lpstr>
      <vt:lpstr>limma and linear modelling</vt:lpstr>
      <vt:lpstr>limma and linear modelling</vt:lpstr>
      <vt:lpstr>Design matrices and contrasts guide</vt:lpstr>
      <vt:lpstr>Batch effects in intercept-free model</vt:lpstr>
      <vt:lpstr>PowerPoint Presentation</vt:lpstr>
      <vt:lpstr>voom: variance weights</vt:lpstr>
      <vt:lpstr>Fit linear models</vt:lpstr>
      <vt:lpstr>Sharing gene information</vt:lpstr>
      <vt:lpstr>Variability before and after empirical Bayes adjustment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使用limma、Glimma和edgeR，RNA-seq数据分析易如反掌</dc:title>
  <dc:creator>Xueyi Dong</dc:creator>
  <cp:lastModifiedBy>Xueyi Dong</cp:lastModifiedBy>
  <cp:revision>17</cp:revision>
  <dcterms:created xsi:type="dcterms:W3CDTF">2020-10-14T09:36:20Z</dcterms:created>
  <dcterms:modified xsi:type="dcterms:W3CDTF">2021-08-23T11:41:15Z</dcterms:modified>
</cp:coreProperties>
</file>